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56" r:id="rId2"/>
    <p:sldId id="257" r:id="rId3"/>
    <p:sldId id="258" r:id="rId4"/>
    <p:sldId id="260" r:id="rId5"/>
    <p:sldId id="262" r:id="rId6"/>
    <p:sldId id="263" r:id="rId7"/>
    <p:sldId id="264" r:id="rId8"/>
    <p:sldId id="266" r:id="rId9"/>
    <p:sldId id="267" r:id="rId10"/>
    <p:sldId id="268" r:id="rId11"/>
    <p:sldId id="269" r:id="rId12"/>
    <p:sldId id="270" r:id="rId13"/>
    <p:sldId id="271" r:id="rId14"/>
    <p:sldId id="272" r:id="rId15"/>
    <p:sldId id="273"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59" d="100"/>
          <a:sy n="59" d="100"/>
        </p:scale>
        <p:origin x="-1674" y="-28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r">
              <a:defRPr sz="1400"/>
            </a:pPr>
            <a:r>
              <a:rPr lang="en-GB" sz="1400" b="0" i="0" u="none" strike="noStrike" baseline="0" dirty="0"/>
              <a:t>Radio </a:t>
            </a:r>
            <a:r>
              <a:rPr lang="en-GB" sz="1400" b="0" i="0" u="none" strike="noStrike" baseline="0" dirty="0" smtClean="0"/>
              <a:t>rivers</a:t>
            </a:r>
            <a:r>
              <a:rPr lang="en-GB" sz="1400" b="1" i="0" u="none" strike="noStrike" baseline="0" dirty="0" smtClean="0"/>
              <a:t> </a:t>
            </a:r>
            <a:r>
              <a:rPr lang="en-GB" sz="1400" b="1" i="0" u="none" strike="noStrike" baseline="0" dirty="0"/>
              <a:t>- </a:t>
            </a:r>
            <a:r>
              <a:rPr lang="en-GB" sz="1400" b="0" i="0" u="none" strike="noStrike" baseline="0" dirty="0"/>
              <a:t>26.1</a:t>
            </a:r>
            <a:r>
              <a:rPr lang="en-GB" sz="1400" b="1" i="0" u="none" strike="noStrike" baseline="0" dirty="0"/>
              <a:t> </a:t>
            </a:r>
          </a:p>
          <a:p>
            <a:pPr algn="r">
              <a:defRPr sz="1400"/>
            </a:pPr>
            <a:r>
              <a:rPr lang="en-GB" sz="1400" b="0" i="0" u="none" strike="noStrike" baseline="0" dirty="0"/>
              <a:t>Nigeria info</a:t>
            </a:r>
            <a:r>
              <a:rPr lang="en-GB" sz="1400" b="1" i="0" u="none" strike="noStrike" baseline="0" dirty="0"/>
              <a:t> </a:t>
            </a:r>
            <a:r>
              <a:rPr lang="en-GB" sz="1400" b="1" i="0" u="none" strike="noStrike" baseline="0" dirty="0" smtClean="0"/>
              <a:t>- </a:t>
            </a:r>
            <a:r>
              <a:rPr lang="en-GB" sz="1400" b="0" i="0" u="none" strike="noStrike" baseline="0" dirty="0"/>
              <a:t>21.7</a:t>
            </a:r>
          </a:p>
          <a:p>
            <a:pPr algn="r">
              <a:defRPr sz="1400"/>
            </a:pPr>
            <a:r>
              <a:rPr lang="en-GB" sz="1400" b="1" i="0" u="none" strike="noStrike" baseline="0" dirty="0"/>
              <a:t> </a:t>
            </a:r>
            <a:r>
              <a:rPr lang="en-GB" sz="1400" b="0" i="0" u="none" strike="noStrike" baseline="0" dirty="0"/>
              <a:t>Cool </a:t>
            </a:r>
            <a:r>
              <a:rPr lang="en-GB" sz="1400" b="0" i="0" u="none" strike="noStrike" baseline="0" dirty="0" smtClean="0"/>
              <a:t>fm</a:t>
            </a:r>
            <a:r>
              <a:rPr lang="en-GB" sz="1400" b="1" i="0" u="none" strike="noStrike" baseline="0" dirty="0" smtClean="0"/>
              <a:t>	-</a:t>
            </a:r>
            <a:r>
              <a:rPr lang="en-GB" sz="1400" b="0" i="0" u="none" strike="noStrike" baseline="0" dirty="0" smtClean="0"/>
              <a:t>13.0</a:t>
            </a:r>
            <a:r>
              <a:rPr lang="en-GB" sz="1400" b="1" i="0" u="none" strike="noStrike" baseline="0" dirty="0" smtClean="0"/>
              <a:t> </a:t>
            </a:r>
            <a:endParaRPr lang="en-GB" sz="1400" b="1" i="0" u="none" strike="noStrike" baseline="0" dirty="0"/>
          </a:p>
          <a:p>
            <a:pPr algn="r">
              <a:defRPr sz="1400"/>
            </a:pPr>
            <a:r>
              <a:rPr lang="en-GB" sz="1400" b="0" i="0" u="none" strike="noStrike" baseline="0" dirty="0" err="1" smtClean="0"/>
              <a:t>Wazobia</a:t>
            </a:r>
            <a:r>
              <a:rPr lang="en-GB" sz="1400" b="0" i="0" u="none" strike="noStrike" baseline="0" dirty="0" smtClean="0"/>
              <a:t>	- </a:t>
            </a:r>
            <a:r>
              <a:rPr lang="en-GB" sz="1400" b="1" i="0" u="none" strike="noStrike" baseline="0" dirty="0" smtClean="0"/>
              <a:t> </a:t>
            </a:r>
            <a:r>
              <a:rPr lang="en-GB" sz="1400" b="0" i="0" u="none" strike="noStrike" baseline="0" dirty="0"/>
              <a:t>8.7</a:t>
            </a:r>
          </a:p>
          <a:p>
            <a:pPr algn="r">
              <a:defRPr sz="1400"/>
            </a:pPr>
            <a:r>
              <a:rPr lang="en-GB" sz="1400" b="1" i="0" u="none" strike="noStrike" baseline="0" dirty="0"/>
              <a:t> </a:t>
            </a:r>
            <a:r>
              <a:rPr lang="en-GB" sz="1400" b="0" i="0" u="none" strike="noStrike" baseline="0" dirty="0"/>
              <a:t>Today </a:t>
            </a:r>
            <a:r>
              <a:rPr lang="en-GB" sz="1400" b="0" i="0" u="none" strike="noStrike" baseline="0" dirty="0" smtClean="0"/>
              <a:t>	- </a:t>
            </a:r>
            <a:r>
              <a:rPr lang="en-GB" sz="1400" b="1" i="0" u="none" strike="noStrike" baseline="0" dirty="0" smtClean="0"/>
              <a:t> </a:t>
            </a:r>
            <a:r>
              <a:rPr lang="en-GB" sz="1400" b="0" i="0" u="none" strike="noStrike" baseline="0" dirty="0"/>
              <a:t>4.3</a:t>
            </a:r>
            <a:r>
              <a:rPr lang="en-GB" sz="1400" b="1" i="0" u="none" strike="noStrike" baseline="0" dirty="0"/>
              <a:t> </a:t>
            </a:r>
          </a:p>
          <a:p>
            <a:pPr algn="r">
              <a:defRPr sz="1400"/>
            </a:pPr>
            <a:r>
              <a:rPr lang="en-GB" sz="1400" b="0" i="0" u="none" strike="noStrike" baseline="0" dirty="0"/>
              <a:t>Rhythm </a:t>
            </a:r>
            <a:r>
              <a:rPr lang="en-GB" sz="1400" b="0" i="0" u="none" strike="noStrike" baseline="0" dirty="0" smtClean="0"/>
              <a:t>	- </a:t>
            </a:r>
            <a:r>
              <a:rPr lang="en-GB" sz="1400" b="1" i="0" u="none" strike="noStrike" baseline="0" dirty="0" smtClean="0"/>
              <a:t> </a:t>
            </a:r>
            <a:r>
              <a:rPr lang="en-GB" sz="1400" b="0" i="0" u="none" strike="noStrike" baseline="0" dirty="0"/>
              <a:t>4.3</a:t>
            </a:r>
            <a:r>
              <a:rPr lang="en-GB" sz="1400" b="1" i="0" u="none" strike="noStrike" baseline="0" dirty="0"/>
              <a:t> </a:t>
            </a:r>
          </a:p>
          <a:p>
            <a:pPr algn="r">
              <a:defRPr sz="1400"/>
            </a:pPr>
            <a:r>
              <a:rPr lang="en-GB" sz="1400" b="0" i="0" u="none" strike="noStrike" baseline="0" dirty="0"/>
              <a:t>STV </a:t>
            </a:r>
            <a:r>
              <a:rPr lang="en-GB" sz="1400" b="0" i="0" u="none" strike="noStrike" baseline="0" dirty="0" smtClean="0"/>
              <a:t>	-</a:t>
            </a:r>
            <a:r>
              <a:rPr lang="en-GB" sz="1400" b="1" i="0" u="none" strike="noStrike" baseline="0" dirty="0" smtClean="0"/>
              <a:t> </a:t>
            </a:r>
            <a:r>
              <a:rPr lang="en-GB" sz="1400" b="0" i="0" u="none" strike="noStrike" baseline="0" dirty="0"/>
              <a:t>4.3</a:t>
            </a:r>
            <a:r>
              <a:rPr lang="en-GB" sz="1400" b="1" i="0" u="none" strike="noStrike" baseline="0" dirty="0"/>
              <a:t> </a:t>
            </a:r>
          </a:p>
          <a:p>
            <a:pPr algn="r">
              <a:defRPr sz="1400"/>
            </a:pPr>
            <a:r>
              <a:rPr lang="en-GB" sz="1400" b="1" i="0" u="none" strike="noStrike" baseline="0" dirty="0" smtClean="0"/>
              <a:t>    NIL	 </a:t>
            </a:r>
            <a:r>
              <a:rPr lang="en-GB" sz="1400" b="1" i="0" u="none" strike="noStrike" baseline="0" dirty="0"/>
              <a:t>- 17.6</a:t>
            </a:r>
            <a:endParaRPr lang="en-US" sz="1400" dirty="0"/>
          </a:p>
        </c:rich>
      </c:tx>
      <c:layout>
        <c:manualLayout>
          <c:xMode val="edge"/>
          <c:yMode val="edge"/>
          <c:x val="0.67452548118985123"/>
          <c:y val="0"/>
        </c:manualLayout>
      </c:layout>
      <c:overlay val="0"/>
    </c:title>
    <c:autoTitleDeleted val="0"/>
    <c:view3D>
      <c:rotX val="30"/>
      <c:rotY val="0"/>
      <c:rAngAx val="0"/>
      <c:perspective val="30"/>
    </c:view3D>
    <c:floor>
      <c:thickness val="0"/>
    </c:floor>
    <c:sideWall>
      <c:thickness val="0"/>
    </c:sideWall>
    <c:backWall>
      <c:thickness val="0"/>
    </c:backWall>
    <c:plotArea>
      <c:layout>
        <c:manualLayout>
          <c:layoutTarget val="inner"/>
          <c:xMode val="edge"/>
          <c:yMode val="edge"/>
          <c:x val="0"/>
          <c:y val="0.26498896877020817"/>
          <c:w val="0.96147659667541563"/>
          <c:h val="0.60020320112712122"/>
        </c:manualLayout>
      </c:layout>
      <c:pie3DChart>
        <c:varyColors val="1"/>
        <c:ser>
          <c:idx val="0"/>
          <c:order val="0"/>
          <c:tx>
            <c:strRef>
              <c:f>Sheet1!$B$1:$B$2</c:f>
              <c:strCache>
                <c:ptCount val="1"/>
                <c:pt idx="0">
                  <c:v>SURVEY OF BROADCAST MEDIA IN PORT HARCOURT THAT PROMOTE ENVIRONMENT %VOTES</c:v>
                </c:pt>
              </c:strCache>
            </c:strRef>
          </c:tx>
          <c:dLbls>
            <c:dLbl>
              <c:idx val="0"/>
              <c:layout/>
              <c:showLegendKey val="0"/>
              <c:showVal val="1"/>
              <c:showCatName val="0"/>
              <c:showSerName val="0"/>
              <c:showPercent val="0"/>
              <c:showBubbleSize val="0"/>
            </c:dLbl>
            <c:dLbl>
              <c:idx val="1"/>
              <c:layout/>
              <c:showLegendKey val="0"/>
              <c:showVal val="1"/>
              <c:showCatName val="0"/>
              <c:showSerName val="0"/>
              <c:showPercent val="0"/>
              <c:showBubbleSize val="0"/>
            </c:dLbl>
            <c:dLbl>
              <c:idx val="2"/>
              <c:layout/>
              <c:showLegendKey val="0"/>
              <c:showVal val="1"/>
              <c:showCatName val="0"/>
              <c:showSerName val="0"/>
              <c:showPercent val="0"/>
              <c:showBubbleSize val="0"/>
            </c:dLbl>
            <c:dLbl>
              <c:idx val="3"/>
              <c:layout/>
              <c:showLegendKey val="0"/>
              <c:showVal val="1"/>
              <c:showCatName val="0"/>
              <c:showSerName val="0"/>
              <c:showPercent val="0"/>
              <c:showBubbleSize val="0"/>
            </c:dLbl>
            <c:dLbl>
              <c:idx val="4"/>
              <c:layout/>
              <c:showLegendKey val="0"/>
              <c:showVal val="1"/>
              <c:showCatName val="0"/>
              <c:showSerName val="0"/>
              <c:showPercent val="0"/>
              <c:showBubbleSize val="0"/>
            </c:dLbl>
            <c:dLbl>
              <c:idx val="5"/>
              <c:layout/>
              <c:showLegendKey val="0"/>
              <c:showVal val="1"/>
              <c:showCatName val="0"/>
              <c:showSerName val="0"/>
              <c:showPercent val="0"/>
              <c:showBubbleSize val="0"/>
            </c:dLbl>
            <c:dLbl>
              <c:idx val="6"/>
              <c:layout/>
              <c:showLegendKey val="0"/>
              <c:showVal val="1"/>
              <c:showCatName val="0"/>
              <c:showSerName val="0"/>
              <c:showPercent val="0"/>
              <c:showBubbleSize val="0"/>
            </c:dLbl>
            <c:showLegendKey val="0"/>
            <c:showVal val="0"/>
            <c:showCatName val="0"/>
            <c:showSerName val="0"/>
            <c:showPercent val="0"/>
            <c:showBubbleSize val="0"/>
          </c:dLbls>
          <c:cat>
            <c:strRef>
              <c:f>Sheet1!$A$3:$A$9</c:f>
              <c:strCache>
                <c:ptCount val="7"/>
                <c:pt idx="0">
                  <c:v>Radio rivers</c:v>
                </c:pt>
                <c:pt idx="1">
                  <c:v>Nigeria info</c:v>
                </c:pt>
                <c:pt idx="2">
                  <c:v>cool fm</c:v>
                </c:pt>
                <c:pt idx="3">
                  <c:v>Wazobia</c:v>
                </c:pt>
                <c:pt idx="4">
                  <c:v>Today</c:v>
                </c:pt>
                <c:pt idx="5">
                  <c:v>Rhythm</c:v>
                </c:pt>
                <c:pt idx="6">
                  <c:v>STV</c:v>
                </c:pt>
              </c:strCache>
            </c:strRef>
          </c:cat>
          <c:val>
            <c:numRef>
              <c:f>Sheet1!$B$3:$B$9</c:f>
              <c:numCache>
                <c:formatCode>General</c:formatCode>
                <c:ptCount val="7"/>
                <c:pt idx="0">
                  <c:v>26.1</c:v>
                </c:pt>
                <c:pt idx="1">
                  <c:v>21.7</c:v>
                </c:pt>
                <c:pt idx="2">
                  <c:v>13</c:v>
                </c:pt>
                <c:pt idx="3">
                  <c:v>8.7000000000000011</c:v>
                </c:pt>
                <c:pt idx="4">
                  <c:v>4.3</c:v>
                </c:pt>
                <c:pt idx="5">
                  <c:v>4.3</c:v>
                </c:pt>
                <c:pt idx="6">
                  <c:v>4.3</c:v>
                </c:pt>
              </c:numCache>
            </c:numRef>
          </c:val>
        </c:ser>
        <c:dLbls>
          <c:showLegendKey val="0"/>
          <c:showVal val="0"/>
          <c:showCatName val="0"/>
          <c:showSerName val="0"/>
          <c:showPercent val="0"/>
          <c:showBubbleSize val="0"/>
          <c:showLeaderLines val="1"/>
        </c:dLbls>
      </c:pie3DChart>
    </c:plotArea>
    <c:legend>
      <c:legendPos val="r"/>
      <c:layout/>
      <c:overlay val="0"/>
      <c:txPr>
        <a:bodyPr/>
        <a:lstStyle/>
        <a:p>
          <a:pPr>
            <a:defRPr sz="1600"/>
          </a:pPr>
          <a:endParaRPr lang="en-US"/>
        </a:p>
      </c:txPr>
    </c:legend>
    <c:plotVisOnly val="1"/>
    <c:dispBlanksAs val="gap"/>
    <c:showDLblsOverMax val="0"/>
  </c:chart>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53FB6495-DD59-49C4-A171-7B252538BBD5}" type="datetimeFigureOut">
              <a:rPr lang="en-US" smtClean="0"/>
              <a:t>6/22/2019</a:t>
            </a:fld>
            <a:endParaRPr lang="en-US"/>
          </a:p>
        </p:txBody>
      </p:sp>
      <p:sp>
        <p:nvSpPr>
          <p:cNvPr id="8" name="Slide Number Placeholder 7"/>
          <p:cNvSpPr>
            <a:spLocks noGrp="1"/>
          </p:cNvSpPr>
          <p:nvPr>
            <p:ph type="sldNum" sz="quarter" idx="11"/>
          </p:nvPr>
        </p:nvSpPr>
        <p:spPr/>
        <p:txBody>
          <a:bodyPr/>
          <a:lstStyle/>
          <a:p>
            <a:fld id="{764FE251-8050-495C-B375-09D54050C98B}" type="slidenum">
              <a:rPr lang="en-US" smtClean="0"/>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53FB6495-DD59-49C4-A171-7B252538BBD5}" type="datetimeFigureOut">
              <a:rPr lang="en-US" smtClean="0"/>
              <a:t>6/22/2019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3FB6495-DD59-49C4-A171-7B252538BBD5}" type="datetimeFigureOut">
              <a:rPr lang="en-US" smtClean="0"/>
              <a:t>6/22/2019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FE251-8050-495C-B375-09D54050C98B}"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53FB6495-DD59-49C4-A171-7B252538BBD5}" type="datetimeFigureOut">
              <a:rPr lang="en-US" smtClean="0"/>
              <a:t>6/22/2019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4FE251-8050-495C-B375-09D54050C98B}"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53FB6495-DD59-49C4-A171-7B252538BBD5}" type="datetimeFigureOut">
              <a:rPr lang="en-US" smtClean="0"/>
              <a:t>6/22/2019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64FE251-8050-495C-B375-09D54050C98B}"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53FB6495-DD59-49C4-A171-7B252538BBD5}" type="datetimeFigureOut">
              <a:rPr lang="en-US" smtClean="0"/>
              <a:t>6/22/2019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FB6495-DD59-49C4-A171-7B252538BBD5}" type="datetimeFigureOut">
              <a:rPr lang="en-US" smtClean="0"/>
              <a:t>6/22/2019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FB6495-DD59-49C4-A171-7B252538BBD5}" type="datetimeFigureOut">
              <a:rPr lang="en-US" smtClean="0"/>
              <a:t>6/22/2019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3FB6495-DD59-49C4-A171-7B252538BBD5}" type="datetimeFigureOut">
              <a:rPr lang="en-US" smtClean="0"/>
              <a:t>6/22/2019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FB6495-DD59-49C4-A171-7B252538BBD5}" type="datetimeFigureOut">
              <a:rPr lang="en-US" smtClean="0"/>
              <a:t>6/22/2019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3FB6495-DD59-49C4-A171-7B252538BBD5}" type="datetimeFigureOut">
              <a:rPr lang="en-US" smtClean="0"/>
              <a:t>6/22/2019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64FE251-8050-495C-B375-09D54050C98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53FB6495-DD59-49C4-A171-7B252538BBD5}" type="datetimeFigureOut">
              <a:rPr lang="en-US" smtClean="0"/>
              <a:t>6/22/2019</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764FE251-8050-495C-B375-09D54050C98B}"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757" r:id="rId1"/>
    <p:sldLayoutId id="2147483758" r:id="rId2"/>
    <p:sldLayoutId id="2147483759" r:id="rId3"/>
    <p:sldLayoutId id="2147483760" r:id="rId4"/>
    <p:sldLayoutId id="2147483761" r:id="rId5"/>
    <p:sldLayoutId id="2147483762" r:id="rId6"/>
    <p:sldLayoutId id="2147483763" r:id="rId7"/>
    <p:sldLayoutId id="2147483764" r:id="rId8"/>
    <p:sldLayoutId id="2147483765" r:id="rId9"/>
    <p:sldLayoutId id="2147483766" r:id="rId10"/>
    <p:sldLayoutId id="2147483767"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facebook.com/myEmyWealth/"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package" Target="../embeddings/Microsoft_PowerPoint_Slide1.sldx"/></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package" Target="../embeddings/Microsoft_PowerPoint_Slide2.sldx"/></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52400"/>
            <a:ext cx="9144000" cy="3657600"/>
          </a:xfrm>
        </p:spPr>
        <p:txBody>
          <a:bodyPr>
            <a:normAutofit fontScale="90000"/>
          </a:bodyPr>
          <a:lstStyle/>
          <a:p>
            <a:r>
              <a:rPr lang="en-GB" sz="4000" dirty="0">
                <a:solidFill>
                  <a:schemeClr val="tx1"/>
                </a:solidFill>
                <a:cs typeface="Aharoni" pitchFamily="2" charset="-79"/>
              </a:rPr>
              <a:t>PROMOTING </a:t>
            </a:r>
            <a:r>
              <a:rPr lang="en-GB" sz="4000" dirty="0">
                <a:solidFill>
                  <a:srgbClr val="00B050"/>
                </a:solidFill>
                <a:cs typeface="Aharoni" pitchFamily="2" charset="-79"/>
              </a:rPr>
              <a:t>ECOCENTRIC</a:t>
            </a:r>
            <a:r>
              <a:rPr lang="en-GB" sz="4000" dirty="0">
                <a:solidFill>
                  <a:schemeClr val="tx1"/>
                </a:solidFill>
                <a:cs typeface="Aharoni" pitchFamily="2" charset="-79"/>
              </a:rPr>
              <a:t> OVER </a:t>
            </a:r>
            <a:r>
              <a:rPr lang="en-GB" sz="4000" dirty="0">
                <a:solidFill>
                  <a:srgbClr val="FF0000"/>
                </a:solidFill>
                <a:cs typeface="Aharoni" pitchFamily="2" charset="-79"/>
              </a:rPr>
              <a:t>ANTHROPOCENTRIC</a:t>
            </a:r>
            <a:r>
              <a:rPr lang="en-GB" sz="4000" dirty="0">
                <a:solidFill>
                  <a:schemeClr val="tx1"/>
                </a:solidFill>
                <a:cs typeface="Aharoni" pitchFamily="2" charset="-79"/>
              </a:rPr>
              <a:t> VALUES IN A BUILT </a:t>
            </a:r>
            <a:r>
              <a:rPr lang="en-GB" sz="4000" dirty="0">
                <a:solidFill>
                  <a:srgbClr val="00B050"/>
                </a:solidFill>
                <a:cs typeface="Aharoni" pitchFamily="2" charset="-79"/>
              </a:rPr>
              <a:t>ENVIRONMENT</a:t>
            </a:r>
            <a:r>
              <a:rPr lang="en-GB" sz="4000" dirty="0">
                <a:solidFill>
                  <a:schemeClr val="tx1"/>
                </a:solidFill>
                <a:cs typeface="Aharoni" pitchFamily="2" charset="-79"/>
              </a:rPr>
              <a:t> THROUGH ENVIRONMENTAL </a:t>
            </a:r>
            <a:r>
              <a:rPr lang="en-GB" sz="4000" dirty="0">
                <a:solidFill>
                  <a:srgbClr val="0070C0"/>
                </a:solidFill>
                <a:cs typeface="Aharoni" pitchFamily="2" charset="-79"/>
              </a:rPr>
              <a:t>EDUCATION</a:t>
            </a:r>
            <a:r>
              <a:rPr lang="en-US" dirty="0"/>
              <a:t/>
            </a:r>
            <a:br>
              <a:rPr lang="en-US" dirty="0"/>
            </a:br>
            <a:endParaRPr lang="en-US" dirty="0"/>
          </a:p>
        </p:txBody>
      </p:sp>
      <p:sp>
        <p:nvSpPr>
          <p:cNvPr id="3" name="Subtitle 2"/>
          <p:cNvSpPr>
            <a:spLocks noGrp="1"/>
          </p:cNvSpPr>
          <p:nvPr>
            <p:ph type="subTitle" idx="1"/>
          </p:nvPr>
        </p:nvSpPr>
        <p:spPr>
          <a:xfrm>
            <a:off x="1524000" y="4724400"/>
            <a:ext cx="6400800" cy="1752600"/>
          </a:xfrm>
        </p:spPr>
        <p:txBody>
          <a:bodyPr>
            <a:normAutofit fontScale="25000" lnSpcReduction="20000"/>
          </a:bodyPr>
          <a:lstStyle/>
          <a:p>
            <a:r>
              <a:rPr lang="en-GB" sz="9600" dirty="0"/>
              <a:t>By</a:t>
            </a:r>
            <a:endParaRPr lang="en-US" sz="9600" dirty="0"/>
          </a:p>
          <a:p>
            <a:r>
              <a:rPr lang="en-GB" b="1" i="1" baseline="30000" dirty="0"/>
              <a:t> </a:t>
            </a:r>
            <a:r>
              <a:rPr lang="en-GB" b="1" i="1" baseline="30000" dirty="0" smtClean="0"/>
              <a:t> </a:t>
            </a:r>
            <a:r>
              <a:rPr lang="en-GB" sz="7000" b="1" i="1" dirty="0" err="1"/>
              <a:t>Wonne</a:t>
            </a:r>
            <a:r>
              <a:rPr lang="en-GB" sz="7000" b="1" i="1" dirty="0"/>
              <a:t> </a:t>
            </a:r>
            <a:r>
              <a:rPr lang="en-GB" sz="7000" b="1" i="1" dirty="0" err="1"/>
              <a:t>Afronelly</a:t>
            </a:r>
            <a:r>
              <a:rPr lang="en-GB" sz="7000" b="1" i="1" dirty="0"/>
              <a:t> O</a:t>
            </a:r>
            <a:r>
              <a:rPr lang="en-GB" sz="7000" b="1" i="1" dirty="0" smtClean="0"/>
              <a:t>.</a:t>
            </a:r>
          </a:p>
          <a:p>
            <a:endParaRPr lang="en-GB" sz="7000" b="1" i="1" dirty="0" smtClean="0"/>
          </a:p>
          <a:p>
            <a:r>
              <a:rPr lang="en-GB" sz="7000" b="1" i="1" dirty="0" smtClean="0"/>
              <a:t> </a:t>
            </a:r>
            <a:r>
              <a:rPr lang="en-GB" sz="7000" b="1" dirty="0" smtClean="0"/>
              <a:t> </a:t>
            </a:r>
            <a:r>
              <a:rPr lang="en-GB" sz="7000" b="1" i="1" dirty="0"/>
              <a:t>Dennis </a:t>
            </a:r>
            <a:r>
              <a:rPr lang="en-GB" sz="7000" b="1" i="1" dirty="0" err="1"/>
              <a:t>Ejike</a:t>
            </a:r>
            <a:r>
              <a:rPr lang="en-GB" sz="7000" b="1" i="1" dirty="0"/>
              <a:t> </a:t>
            </a:r>
            <a:r>
              <a:rPr lang="en-GB" sz="7000" b="1" i="1" dirty="0" err="1"/>
              <a:t>Amadi</a:t>
            </a:r>
            <a:r>
              <a:rPr lang="en-GB" sz="7000" b="1" dirty="0"/>
              <a:t> </a:t>
            </a:r>
            <a:endParaRPr lang="en-GB" sz="7000" b="1" dirty="0" smtClean="0"/>
          </a:p>
          <a:p>
            <a:endParaRPr lang="en-GB" sz="7000" b="1" dirty="0" smtClean="0"/>
          </a:p>
          <a:p>
            <a:r>
              <a:rPr lang="en-GB" sz="7000" b="1" dirty="0" smtClean="0"/>
              <a:t>   </a:t>
            </a:r>
            <a:r>
              <a:rPr lang="en-GB" sz="7000" b="1" dirty="0" err="1"/>
              <a:t>Chima</a:t>
            </a:r>
            <a:r>
              <a:rPr lang="en-GB" sz="7000" b="1" dirty="0"/>
              <a:t> </a:t>
            </a:r>
            <a:r>
              <a:rPr lang="en-GB" sz="7000" b="1" dirty="0" err="1"/>
              <a:t>Ichendu</a:t>
            </a:r>
            <a:r>
              <a:rPr lang="en-GB" sz="7000" b="1" dirty="0"/>
              <a:t>. </a:t>
            </a:r>
            <a:endParaRPr lang="en-US" sz="7000" b="1" dirty="0"/>
          </a:p>
        </p:txBody>
      </p:sp>
    </p:spTree>
    <p:extLst>
      <p:ext uri="{BB962C8B-B14F-4D97-AF65-F5344CB8AC3E}">
        <p14:creationId xmlns:p14="http://schemas.microsoft.com/office/powerpoint/2010/main" val="3754061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457200"/>
            <a:ext cx="9296400" cy="6400800"/>
          </a:xfrm>
        </p:spPr>
        <p:txBody>
          <a:bodyPr>
            <a:normAutofit/>
          </a:bodyPr>
          <a:lstStyle/>
          <a:p>
            <a:r>
              <a:rPr lang="en-GB" i="1" dirty="0"/>
              <a:t>Today, the mechanized man is capable of defacing the Sun despite its hotness, was it close and within man’s reach; just to satisfy his quest for pleasurable comfort even to the detriment of his neighbour (man). </a:t>
            </a:r>
            <a:endParaRPr lang="en-GB" i="1" dirty="0" smtClean="0"/>
          </a:p>
          <a:p>
            <a:endParaRPr lang="en-GB" i="1" dirty="0"/>
          </a:p>
          <a:p>
            <a:r>
              <a:rPr lang="en-GB" i="1" dirty="0"/>
              <a:t>This paper sought to bring to the fore the key concepts that promote </a:t>
            </a:r>
            <a:r>
              <a:rPr lang="en-GB" i="1" dirty="0" err="1"/>
              <a:t>ecocentric</a:t>
            </a:r>
            <a:r>
              <a:rPr lang="en-GB" i="1" dirty="0"/>
              <a:t> values especially within the built environment. </a:t>
            </a:r>
            <a:endParaRPr lang="en-GB" i="1" dirty="0" smtClean="0"/>
          </a:p>
          <a:p>
            <a:endParaRPr lang="en-GB" i="1" dirty="0" smtClean="0"/>
          </a:p>
          <a:p>
            <a:r>
              <a:rPr lang="en-GB" i="1" dirty="0"/>
              <a:t>A strong synergy between all stakeholders and professionals through environmental education proves to be a solid foundation to achieving </a:t>
            </a:r>
            <a:r>
              <a:rPr lang="en-GB" i="1" dirty="0" err="1"/>
              <a:t>ecocentric</a:t>
            </a:r>
            <a:r>
              <a:rPr lang="en-GB" i="1" dirty="0"/>
              <a:t> values in a built environment.</a:t>
            </a:r>
            <a:endParaRPr lang="en-US" dirty="0"/>
          </a:p>
          <a:p>
            <a:endParaRPr lang="en-US" dirty="0"/>
          </a:p>
        </p:txBody>
      </p:sp>
    </p:spTree>
    <p:extLst>
      <p:ext uri="{BB962C8B-B14F-4D97-AF65-F5344CB8AC3E}">
        <p14:creationId xmlns:p14="http://schemas.microsoft.com/office/powerpoint/2010/main" val="21248304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b="1" dirty="0"/>
              <a:t>INTRODUCTION</a:t>
            </a:r>
            <a:r>
              <a:rPr lang="en-US" dirty="0"/>
              <a:t/>
            </a:r>
            <a:br>
              <a:rPr lang="en-US" dirty="0"/>
            </a:br>
            <a:endParaRPr lang="en-US" dirty="0"/>
          </a:p>
        </p:txBody>
      </p:sp>
      <p:sp>
        <p:nvSpPr>
          <p:cNvPr id="3" name="Content Placeholder 2"/>
          <p:cNvSpPr>
            <a:spLocks noGrp="1"/>
          </p:cNvSpPr>
          <p:nvPr>
            <p:ph idx="1"/>
          </p:nvPr>
        </p:nvSpPr>
        <p:spPr/>
        <p:txBody>
          <a:bodyPr>
            <a:normAutofit lnSpcReduction="10000"/>
          </a:bodyPr>
          <a:lstStyle/>
          <a:p>
            <a:r>
              <a:rPr lang="en-GB" dirty="0" smtClean="0"/>
              <a:t>The </a:t>
            </a:r>
            <a:r>
              <a:rPr lang="en-GB" dirty="0"/>
              <a:t>abuse on land is subject to the regard that it is a commodity that belongs to man. Until man sees land as an integral part whose action and reaction are equal and opposite, then the need to care for it. Then there is no other way to survive the impact of mechanized man (Leopold 1949</a:t>
            </a:r>
            <a:r>
              <a:rPr lang="en-GB" dirty="0" smtClean="0"/>
              <a:t>)</a:t>
            </a:r>
          </a:p>
          <a:p>
            <a:endParaRPr lang="en-GB" dirty="0"/>
          </a:p>
          <a:p>
            <a:r>
              <a:rPr lang="en-US" dirty="0"/>
              <a:t>Plants may be slow to react and are often helpless. Looking at our reactions towards animals in </a:t>
            </a:r>
            <a:r>
              <a:rPr lang="en-US" dirty="0" smtClean="0"/>
              <a:t>distress, </a:t>
            </a:r>
            <a:r>
              <a:rPr lang="en-US" dirty="0"/>
              <a:t>let us treat plants alike. We should respect their right to the pursuit of happiness which isn't less than our own. Let us therefore heed the call for a complete moratorium on the use of all living things!</a:t>
            </a:r>
          </a:p>
          <a:p>
            <a:endParaRPr lang="en-US" dirty="0"/>
          </a:p>
        </p:txBody>
      </p:sp>
    </p:spTree>
    <p:extLst>
      <p:ext uri="{BB962C8B-B14F-4D97-AF65-F5344CB8AC3E}">
        <p14:creationId xmlns:p14="http://schemas.microsoft.com/office/powerpoint/2010/main" val="4393959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3855"/>
            <a:ext cx="8839200" cy="1066800"/>
          </a:xfrm>
        </p:spPr>
        <p:txBody>
          <a:bodyPr/>
          <a:lstStyle/>
          <a:p>
            <a:r>
              <a:rPr lang="en-US" dirty="0" smtClean="0"/>
              <a:t>INTRODUCTION CONT’D</a:t>
            </a:r>
            <a:endParaRPr lang="en-US" dirty="0"/>
          </a:p>
        </p:txBody>
      </p:sp>
      <p:sp>
        <p:nvSpPr>
          <p:cNvPr id="3" name="Content Placeholder 2"/>
          <p:cNvSpPr>
            <a:spLocks noGrp="1"/>
          </p:cNvSpPr>
          <p:nvPr>
            <p:ph idx="1"/>
          </p:nvPr>
        </p:nvSpPr>
        <p:spPr>
          <a:xfrm>
            <a:off x="457200" y="990600"/>
            <a:ext cx="8229600" cy="5562600"/>
          </a:xfrm>
        </p:spPr>
        <p:txBody>
          <a:bodyPr>
            <a:normAutofit lnSpcReduction="10000"/>
          </a:bodyPr>
          <a:lstStyle/>
          <a:p>
            <a:r>
              <a:rPr lang="en-GB" dirty="0"/>
              <a:t>Environmental crises, such as indiscriminate waste disposal, black soot, global warming, water pollution, species extinction and wild land destruction, are some of the most important problems currently facing our society</a:t>
            </a:r>
            <a:r>
              <a:rPr lang="en-GB" dirty="0" smtClean="0"/>
              <a:t>.</a:t>
            </a:r>
          </a:p>
          <a:p>
            <a:endParaRPr lang="en-GB" dirty="0" smtClean="0"/>
          </a:p>
          <a:p>
            <a:r>
              <a:rPr lang="en-GB" dirty="0" smtClean="0"/>
              <a:t> </a:t>
            </a:r>
            <a:r>
              <a:rPr lang="en-GB" dirty="0"/>
              <a:t>How we deal with these problems largely depends on how we perceive our relationship with the </a:t>
            </a:r>
            <a:r>
              <a:rPr lang="en-GB" dirty="0" smtClean="0"/>
              <a:t>land.</a:t>
            </a:r>
          </a:p>
          <a:p>
            <a:endParaRPr lang="en-GB" dirty="0" smtClean="0"/>
          </a:p>
          <a:p>
            <a:r>
              <a:rPr lang="en-GB" dirty="0" smtClean="0"/>
              <a:t>Do </a:t>
            </a:r>
            <a:r>
              <a:rPr lang="en-GB" dirty="0"/>
              <a:t>we view nature as property for us to use however we wish for our own benefit, or does nature have intrinsic value, value aside from its usefulness to humans? </a:t>
            </a:r>
            <a:endParaRPr lang="en-GB" dirty="0" smtClean="0"/>
          </a:p>
          <a:p>
            <a:endParaRPr lang="en-GB" dirty="0" smtClean="0"/>
          </a:p>
          <a:p>
            <a:r>
              <a:rPr lang="en-GB" dirty="0" smtClean="0"/>
              <a:t>You </a:t>
            </a:r>
            <a:r>
              <a:rPr lang="en-GB" dirty="0"/>
              <a:t>should have an </a:t>
            </a:r>
            <a:r>
              <a:rPr lang="en-GB" dirty="0" err="1"/>
              <a:t>ecocentric</a:t>
            </a:r>
            <a:r>
              <a:rPr lang="en-GB" dirty="0"/>
              <a:t> based answer.</a:t>
            </a:r>
            <a:endParaRPr lang="en-US" dirty="0"/>
          </a:p>
          <a:p>
            <a:endParaRPr lang="en-US" dirty="0"/>
          </a:p>
        </p:txBody>
      </p:sp>
    </p:spTree>
    <p:extLst>
      <p:ext uri="{BB962C8B-B14F-4D97-AF65-F5344CB8AC3E}">
        <p14:creationId xmlns:p14="http://schemas.microsoft.com/office/powerpoint/2010/main" val="17929120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8229600" cy="838200"/>
          </a:xfrm>
        </p:spPr>
        <p:txBody>
          <a:bodyPr/>
          <a:lstStyle/>
          <a:p>
            <a:r>
              <a:rPr lang="en-US" sz="4400" dirty="0" smtClean="0"/>
              <a:t>DEFINITION OF KEY THEMES</a:t>
            </a:r>
            <a:endParaRPr lang="en-US" sz="4400" dirty="0"/>
          </a:p>
        </p:txBody>
      </p:sp>
      <p:sp>
        <p:nvSpPr>
          <p:cNvPr id="3" name="Content Placeholder 2"/>
          <p:cNvSpPr>
            <a:spLocks noGrp="1"/>
          </p:cNvSpPr>
          <p:nvPr>
            <p:ph idx="1"/>
          </p:nvPr>
        </p:nvSpPr>
        <p:spPr>
          <a:xfrm>
            <a:off x="381000" y="1219200"/>
            <a:ext cx="8610600" cy="5410200"/>
          </a:xfrm>
        </p:spPr>
        <p:txBody>
          <a:bodyPr>
            <a:normAutofit fontScale="70000" lnSpcReduction="20000"/>
          </a:bodyPr>
          <a:lstStyle/>
          <a:p>
            <a:endParaRPr lang="en-GB" b="1" dirty="0" smtClean="0"/>
          </a:p>
          <a:p>
            <a:r>
              <a:rPr lang="en-GB" b="1" dirty="0" smtClean="0"/>
              <a:t>Anthropocentrism</a:t>
            </a:r>
            <a:r>
              <a:rPr lang="en-GB" dirty="0" smtClean="0"/>
              <a:t> considers </a:t>
            </a:r>
            <a:r>
              <a:rPr lang="en-GB" dirty="0"/>
              <a:t>humans to be the most important life form, and other forms </a:t>
            </a:r>
            <a:r>
              <a:rPr lang="en-GB" dirty="0" smtClean="0"/>
              <a:t>of </a:t>
            </a:r>
            <a:r>
              <a:rPr lang="en-GB" dirty="0"/>
              <a:t>life to be important only to the extent that they affect humans or can be </a:t>
            </a:r>
            <a:r>
              <a:rPr lang="en-GB" dirty="0" smtClean="0"/>
              <a:t>useful to humans</a:t>
            </a:r>
            <a:r>
              <a:rPr lang="en-GB" dirty="0"/>
              <a:t>. </a:t>
            </a:r>
            <a:endParaRPr lang="en-US" dirty="0"/>
          </a:p>
          <a:p>
            <a:pPr>
              <a:lnSpc>
                <a:spcPct val="200000"/>
              </a:lnSpc>
              <a:buFont typeface="Wingdings" pitchFamily="2" charset="2"/>
              <a:buChar char="§"/>
            </a:pPr>
            <a:r>
              <a:rPr lang="en-GB" b="1" i="1" dirty="0" err="1" smtClean="0"/>
              <a:t>Ecocentricm</a:t>
            </a:r>
            <a:r>
              <a:rPr lang="en-GB" b="1" i="1" dirty="0" smtClean="0"/>
              <a:t> </a:t>
            </a:r>
            <a:r>
              <a:rPr lang="en-GB" dirty="0"/>
              <a:t>asserts that all components of </a:t>
            </a:r>
            <a:r>
              <a:rPr lang="en-GB" dirty="0" smtClean="0"/>
              <a:t>the environment have </a:t>
            </a:r>
            <a:r>
              <a:rPr lang="en-GB" dirty="0"/>
              <a:t>intrinsic values</a:t>
            </a:r>
            <a:endParaRPr lang="en-GB" b="1" i="1" dirty="0" smtClean="0"/>
          </a:p>
          <a:p>
            <a:pPr>
              <a:lnSpc>
                <a:spcPct val="200000"/>
              </a:lnSpc>
              <a:buFont typeface="Wingdings" pitchFamily="2" charset="2"/>
              <a:buChar char="§"/>
            </a:pPr>
            <a:r>
              <a:rPr lang="en-GB" b="1" dirty="0"/>
              <a:t>Environmental </a:t>
            </a:r>
            <a:r>
              <a:rPr lang="en-GB" b="1" dirty="0" smtClean="0"/>
              <a:t>ethics </a:t>
            </a:r>
            <a:r>
              <a:rPr lang="en-GB" dirty="0"/>
              <a:t>takes into consideration, obligations humans have concerning the environment</a:t>
            </a:r>
            <a:r>
              <a:rPr lang="en-GB" dirty="0" smtClean="0"/>
              <a:t>.</a:t>
            </a:r>
          </a:p>
          <a:p>
            <a:pPr>
              <a:lnSpc>
                <a:spcPct val="200000"/>
              </a:lnSpc>
              <a:buFont typeface="Wingdings" pitchFamily="2" charset="2"/>
              <a:buChar char="§"/>
            </a:pPr>
            <a:r>
              <a:rPr lang="en-GB" b="1" i="1" dirty="0" smtClean="0"/>
              <a:t>Stakeholders </a:t>
            </a:r>
            <a:r>
              <a:rPr lang="en-GB" dirty="0"/>
              <a:t>are persons or organisations with a legitimate interest</a:t>
            </a:r>
            <a:r>
              <a:rPr lang="en-GB" b="1" dirty="0"/>
              <a:t> </a:t>
            </a:r>
            <a:r>
              <a:rPr lang="en-GB" dirty="0"/>
              <a:t>in a given situation, action or enterprise.</a:t>
            </a:r>
            <a:endParaRPr lang="en-GB" b="1" i="1" dirty="0" smtClean="0"/>
          </a:p>
          <a:p>
            <a:pPr>
              <a:lnSpc>
                <a:spcPct val="200000"/>
              </a:lnSpc>
              <a:buFont typeface="Wingdings" pitchFamily="2" charset="2"/>
              <a:buChar char="§"/>
            </a:pPr>
            <a:r>
              <a:rPr lang="en-GB" b="1" i="1" dirty="0" smtClean="0"/>
              <a:t>Synergy </a:t>
            </a:r>
            <a:r>
              <a:rPr lang="en-GB" i="1" dirty="0" smtClean="0"/>
              <a:t>combined healthy action of every organ of a particular system</a:t>
            </a:r>
            <a:endParaRPr lang="en-US" b="1" dirty="0"/>
          </a:p>
          <a:p>
            <a:pPr>
              <a:lnSpc>
                <a:spcPct val="200000"/>
              </a:lnSpc>
            </a:pPr>
            <a:endParaRPr lang="en-US" dirty="0"/>
          </a:p>
        </p:txBody>
      </p:sp>
    </p:spTree>
    <p:extLst>
      <p:ext uri="{BB962C8B-B14F-4D97-AF65-F5344CB8AC3E}">
        <p14:creationId xmlns:p14="http://schemas.microsoft.com/office/powerpoint/2010/main" val="31393932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3855"/>
            <a:ext cx="8534400" cy="1524000"/>
          </a:xfrm>
        </p:spPr>
        <p:txBody>
          <a:bodyPr/>
          <a:lstStyle/>
          <a:p>
            <a:r>
              <a:rPr lang="en-GB" sz="3600" b="1" dirty="0"/>
              <a:t>ENVIRONMENTAL EDUCATION (EE)</a:t>
            </a:r>
            <a:r>
              <a:rPr lang="en-US" sz="3600" dirty="0"/>
              <a:t/>
            </a:r>
            <a:br>
              <a:rPr lang="en-US" sz="3600" dirty="0"/>
            </a:br>
            <a:endParaRPr lang="en-US" sz="3600" dirty="0"/>
          </a:p>
        </p:txBody>
      </p:sp>
      <p:sp>
        <p:nvSpPr>
          <p:cNvPr id="3" name="Content Placeholder 2"/>
          <p:cNvSpPr>
            <a:spLocks noGrp="1"/>
          </p:cNvSpPr>
          <p:nvPr>
            <p:ph idx="1"/>
          </p:nvPr>
        </p:nvSpPr>
        <p:spPr>
          <a:xfrm>
            <a:off x="533400" y="762000"/>
            <a:ext cx="8229600" cy="5721927"/>
          </a:xfrm>
        </p:spPr>
        <p:txBody>
          <a:bodyPr>
            <a:normAutofit/>
          </a:bodyPr>
          <a:lstStyle/>
          <a:p>
            <a:r>
              <a:rPr lang="en-GB" b="1" dirty="0" smtClean="0"/>
              <a:t>Environmental Education</a:t>
            </a:r>
          </a:p>
          <a:p>
            <a:r>
              <a:rPr lang="en-GB" b="1" dirty="0" smtClean="0"/>
              <a:t>Stakeholders</a:t>
            </a:r>
            <a:r>
              <a:rPr lang="en-GB" dirty="0" smtClean="0"/>
              <a:t> categorized </a:t>
            </a:r>
            <a:r>
              <a:rPr lang="en-GB" dirty="0"/>
              <a:t>into </a:t>
            </a:r>
            <a:r>
              <a:rPr lang="en-GB" dirty="0" smtClean="0"/>
              <a:t>10:</a:t>
            </a:r>
          </a:p>
          <a:p>
            <a:endParaRPr lang="en-GB" dirty="0" smtClean="0"/>
          </a:p>
          <a:p>
            <a:r>
              <a:rPr lang="en-US" dirty="0" smtClean="0"/>
              <a:t>THOSE WHO NEED EE</a:t>
            </a:r>
            <a:endParaRPr lang="en-US" dirty="0"/>
          </a:p>
          <a:p>
            <a:pPr lvl="1">
              <a:lnSpc>
                <a:spcPct val="200000"/>
              </a:lnSpc>
              <a:buFont typeface="Wingdings" pitchFamily="2" charset="2"/>
              <a:buChar char="Ø"/>
            </a:pPr>
            <a:r>
              <a:rPr lang="en-US" sz="2000" dirty="0"/>
              <a:t>market men and women </a:t>
            </a:r>
          </a:p>
          <a:p>
            <a:pPr lvl="1">
              <a:lnSpc>
                <a:spcPct val="200000"/>
              </a:lnSpc>
              <a:buFont typeface="Wingdings" pitchFamily="2" charset="2"/>
              <a:buChar char="Ø"/>
            </a:pPr>
            <a:r>
              <a:rPr lang="en-US" sz="2000" dirty="0"/>
              <a:t>pedestrians/hawkers/street marketers/road </a:t>
            </a:r>
            <a:r>
              <a:rPr lang="en-US" sz="2000" dirty="0" smtClean="0"/>
              <a:t>sellers </a:t>
            </a:r>
            <a:endParaRPr lang="en-US" sz="2000" dirty="0"/>
          </a:p>
          <a:p>
            <a:pPr lvl="1">
              <a:lnSpc>
                <a:spcPct val="200000"/>
              </a:lnSpc>
              <a:buFont typeface="Wingdings" pitchFamily="2" charset="2"/>
              <a:buChar char="Ø"/>
            </a:pPr>
            <a:r>
              <a:rPr lang="en-US" sz="2000" dirty="0"/>
              <a:t>individuals, households and consumers </a:t>
            </a:r>
          </a:p>
          <a:p>
            <a:pPr lvl="1">
              <a:lnSpc>
                <a:spcPct val="200000"/>
              </a:lnSpc>
              <a:buFont typeface="Wingdings" pitchFamily="2" charset="2"/>
              <a:buChar char="Ø"/>
            </a:pPr>
            <a:r>
              <a:rPr lang="en-US" sz="2000" dirty="0"/>
              <a:t>visitors and tourists  </a:t>
            </a:r>
          </a:p>
          <a:p>
            <a:pPr lvl="1">
              <a:lnSpc>
                <a:spcPct val="200000"/>
              </a:lnSpc>
              <a:buFont typeface="Wingdings" pitchFamily="2" charset="2"/>
              <a:buChar char="Ø"/>
            </a:pPr>
            <a:r>
              <a:rPr lang="en-US" sz="2000" dirty="0"/>
              <a:t>motorists and motor parks, all road </a:t>
            </a:r>
            <a:r>
              <a:rPr lang="en-US" sz="2000" dirty="0" smtClean="0"/>
              <a:t>users </a:t>
            </a:r>
          </a:p>
          <a:p>
            <a:pPr marL="457200" lvl="1" indent="0">
              <a:lnSpc>
                <a:spcPct val="200000"/>
              </a:lnSpc>
              <a:buNone/>
            </a:pPr>
            <a:endParaRPr lang="en-US" sz="1800" dirty="0" smtClean="0"/>
          </a:p>
        </p:txBody>
      </p:sp>
    </p:spTree>
    <p:extLst>
      <p:ext uri="{BB962C8B-B14F-4D97-AF65-F5344CB8AC3E}">
        <p14:creationId xmlns:p14="http://schemas.microsoft.com/office/powerpoint/2010/main" val="3357701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dirty="0" smtClean="0"/>
              <a:t>ROLES OF STAKEHOLDERS WHO PROFFER EE</a:t>
            </a:r>
            <a:endParaRPr lang="en-US" sz="4000" dirty="0"/>
          </a:p>
        </p:txBody>
      </p:sp>
      <p:sp>
        <p:nvSpPr>
          <p:cNvPr id="3" name="Content Placeholder 2"/>
          <p:cNvSpPr>
            <a:spLocks noGrp="1"/>
          </p:cNvSpPr>
          <p:nvPr>
            <p:ph idx="1"/>
          </p:nvPr>
        </p:nvSpPr>
        <p:spPr/>
        <p:txBody>
          <a:bodyPr/>
          <a:lstStyle/>
          <a:p>
            <a:pPr lvl="0">
              <a:lnSpc>
                <a:spcPct val="200000"/>
              </a:lnSpc>
              <a:buFont typeface="Wingdings" pitchFamily="2" charset="2"/>
              <a:buChar char="Ø"/>
            </a:pPr>
            <a:r>
              <a:rPr lang="en-US" dirty="0"/>
              <a:t>educational institutions</a:t>
            </a:r>
          </a:p>
          <a:p>
            <a:pPr lvl="0">
              <a:lnSpc>
                <a:spcPct val="200000"/>
              </a:lnSpc>
              <a:buFont typeface="Wingdings" pitchFamily="2" charset="2"/>
              <a:buChar char="Ø"/>
            </a:pPr>
            <a:r>
              <a:rPr lang="en-US" dirty="0"/>
              <a:t>media</a:t>
            </a:r>
          </a:p>
          <a:p>
            <a:pPr lvl="0">
              <a:lnSpc>
                <a:spcPct val="200000"/>
              </a:lnSpc>
              <a:buFont typeface="Wingdings" pitchFamily="2" charset="2"/>
              <a:buChar char="Ø"/>
            </a:pPr>
            <a:r>
              <a:rPr lang="en-US" dirty="0"/>
              <a:t>government and </a:t>
            </a:r>
            <a:r>
              <a:rPr lang="en-US" dirty="0" err="1"/>
              <a:t>labour</a:t>
            </a:r>
            <a:r>
              <a:rPr lang="en-US" dirty="0"/>
              <a:t> unions</a:t>
            </a:r>
          </a:p>
          <a:p>
            <a:pPr lvl="0">
              <a:lnSpc>
                <a:spcPct val="200000"/>
              </a:lnSpc>
              <a:buFont typeface="Wingdings" pitchFamily="2" charset="2"/>
              <a:buChar char="Ø"/>
            </a:pPr>
            <a:r>
              <a:rPr lang="en-US" dirty="0" err="1"/>
              <a:t>grassroot</a:t>
            </a:r>
            <a:r>
              <a:rPr lang="en-US" dirty="0"/>
              <a:t> organizations and local communities</a:t>
            </a:r>
          </a:p>
          <a:p>
            <a:pPr lvl="0">
              <a:lnSpc>
                <a:spcPct val="200000"/>
              </a:lnSpc>
              <a:buFont typeface="Wingdings" pitchFamily="2" charset="2"/>
              <a:buChar char="Ø"/>
            </a:pPr>
            <a:r>
              <a:rPr lang="en-US" dirty="0"/>
              <a:t>Corporate entities and industries</a:t>
            </a:r>
          </a:p>
          <a:p>
            <a:pPr>
              <a:lnSpc>
                <a:spcPct val="200000"/>
              </a:lnSpc>
              <a:buFont typeface="Wingdings" pitchFamily="2" charset="2"/>
              <a:buChar char="Ø"/>
            </a:pPr>
            <a:endParaRPr lang="en-US" dirty="0"/>
          </a:p>
        </p:txBody>
      </p:sp>
    </p:spTree>
    <p:extLst>
      <p:ext uri="{BB962C8B-B14F-4D97-AF65-F5344CB8AC3E}">
        <p14:creationId xmlns:p14="http://schemas.microsoft.com/office/powerpoint/2010/main" val="1499289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066800"/>
          </a:xfrm>
        </p:spPr>
        <p:txBody>
          <a:bodyPr/>
          <a:lstStyle/>
          <a:p>
            <a:pPr>
              <a:lnSpc>
                <a:spcPct val="150000"/>
              </a:lnSpc>
            </a:pPr>
            <a:r>
              <a:rPr lang="en-GB" sz="2000" b="1" dirty="0">
                <a:effectLst/>
              </a:rPr>
              <a:t>ANALYSIS OF BROADCAST MEDIA STATIONS THAT PROMOTE 	ENVIRONMENTAL EDUCATION IN PORT HARCOURT</a:t>
            </a:r>
            <a:endParaRPr lang="en-US" sz="2000" dirty="0"/>
          </a:p>
        </p:txBody>
      </p:sp>
      <p:graphicFrame>
        <p:nvGraphicFramePr>
          <p:cNvPr id="7" name="Chart 6"/>
          <p:cNvGraphicFramePr/>
          <p:nvPr>
            <p:extLst>
              <p:ext uri="{D42A27DB-BD31-4B8C-83A1-F6EECF244321}">
                <p14:modId xmlns:p14="http://schemas.microsoft.com/office/powerpoint/2010/main" val="2007650379"/>
              </p:ext>
            </p:extLst>
          </p:nvPr>
        </p:nvGraphicFramePr>
        <p:xfrm>
          <a:off x="-228600" y="1295400"/>
          <a:ext cx="9144000" cy="5286388"/>
        </p:xfrm>
        <a:graphic>
          <a:graphicData uri="http://schemas.openxmlformats.org/drawingml/2006/chart">
            <c:chart xmlns:c="http://schemas.openxmlformats.org/drawingml/2006/chart" xmlns:r="http://schemas.openxmlformats.org/officeDocument/2006/relationships" r:id="rId2"/>
          </a:graphicData>
        </a:graphic>
      </p:graphicFrame>
      <p:sp>
        <p:nvSpPr>
          <p:cNvPr id="6" name="Rectangle 5"/>
          <p:cNvSpPr/>
          <p:nvPr/>
        </p:nvSpPr>
        <p:spPr>
          <a:xfrm>
            <a:off x="0" y="6230356"/>
            <a:ext cx="8991600" cy="338554"/>
          </a:xfrm>
          <a:prstGeom prst="rect">
            <a:avLst/>
          </a:prstGeom>
        </p:spPr>
        <p:txBody>
          <a:bodyPr wrap="square">
            <a:spAutoFit/>
          </a:bodyPr>
          <a:lstStyle/>
          <a:p>
            <a:r>
              <a:rPr lang="en-GB" sz="1600" dirty="0"/>
              <a:t>Figure </a:t>
            </a:r>
            <a:r>
              <a:rPr lang="en-GB" sz="1600" dirty="0" smtClean="0"/>
              <a:t>: </a:t>
            </a:r>
            <a:r>
              <a:rPr lang="en-GB" sz="1600" i="1" dirty="0"/>
              <a:t>Source –</a:t>
            </a:r>
            <a:r>
              <a:rPr lang="en-GB" sz="1600" dirty="0"/>
              <a:t>“My Environment My Wealth” 2016, </a:t>
            </a:r>
            <a:r>
              <a:rPr lang="en-GB" sz="1600" u="sng" dirty="0">
                <a:hlinkClick r:id="rId3"/>
              </a:rPr>
              <a:t>https://www.facebook.com/myEmyWealth/</a:t>
            </a:r>
            <a:endParaRPr lang="en-US" sz="1600" dirty="0"/>
          </a:p>
        </p:txBody>
      </p:sp>
    </p:spTree>
    <p:extLst>
      <p:ext uri="{BB962C8B-B14F-4D97-AF65-F5344CB8AC3E}">
        <p14:creationId xmlns:p14="http://schemas.microsoft.com/office/powerpoint/2010/main" val="20953433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0782"/>
            <a:ext cx="8915400" cy="1295400"/>
          </a:xfrm>
        </p:spPr>
        <p:txBody>
          <a:bodyPr/>
          <a:lstStyle/>
          <a:p>
            <a:pPr>
              <a:lnSpc>
                <a:spcPct val="100000"/>
              </a:lnSpc>
            </a:pPr>
            <a:r>
              <a:rPr lang="en-GB" sz="2400" b="1" dirty="0">
                <a:effectLst/>
              </a:rPr>
              <a:t>UNDERSTANDING CORPORATE SOCIAL RESPONSIBILITY (CSR) – </a:t>
            </a:r>
            <a:r>
              <a:rPr lang="en-GB" sz="2400" b="1" dirty="0" smtClean="0">
                <a:effectLst/>
              </a:rPr>
              <a:t>ECOCENTRIC </a:t>
            </a:r>
            <a:r>
              <a:rPr lang="en-GB" sz="2400" b="1" dirty="0">
                <a:effectLst/>
              </a:rPr>
              <a:t>CSR AS A TOOL FOR PROFESSIONALS</a:t>
            </a:r>
            <a:endParaRPr lang="en-US" sz="2400" dirty="0"/>
          </a:p>
        </p:txBody>
      </p:sp>
      <p:sp>
        <p:nvSpPr>
          <p:cNvPr id="3" name="Content Placeholder 2"/>
          <p:cNvSpPr>
            <a:spLocks noGrp="1"/>
          </p:cNvSpPr>
          <p:nvPr>
            <p:ph idx="1"/>
          </p:nvPr>
        </p:nvSpPr>
        <p:spPr>
          <a:xfrm>
            <a:off x="457200" y="1295400"/>
            <a:ext cx="8534400" cy="5334000"/>
          </a:xfrm>
        </p:spPr>
        <p:txBody>
          <a:bodyPr>
            <a:normAutofit/>
          </a:bodyPr>
          <a:lstStyle/>
          <a:p>
            <a:r>
              <a:rPr lang="en-US" b="1" dirty="0" err="1"/>
              <a:t>Ecocentric</a:t>
            </a:r>
            <a:r>
              <a:rPr lang="en-US" b="1" dirty="0"/>
              <a:t> management</a:t>
            </a:r>
            <a:r>
              <a:rPr lang="en-US" dirty="0"/>
              <a:t> is one type of CSR that adopts a deeply ecological view of business.</a:t>
            </a:r>
          </a:p>
          <a:p>
            <a:r>
              <a:rPr lang="en-US" dirty="0"/>
              <a:t>The </a:t>
            </a:r>
            <a:r>
              <a:rPr lang="en-US" dirty="0" err="1"/>
              <a:t>ecocentric</a:t>
            </a:r>
            <a:r>
              <a:rPr lang="en-US" dirty="0"/>
              <a:t> model differs from more human-centered interpretations of sustainability or responsibility. </a:t>
            </a:r>
            <a:endParaRPr lang="en-US" dirty="0" smtClean="0"/>
          </a:p>
          <a:p>
            <a:r>
              <a:rPr lang="en-US" dirty="0" smtClean="0"/>
              <a:t>It </a:t>
            </a:r>
            <a:r>
              <a:rPr lang="en-US" dirty="0"/>
              <a:t>values environmental good above economic or even social benefits. </a:t>
            </a:r>
            <a:endParaRPr lang="en-US" dirty="0" smtClean="0"/>
          </a:p>
          <a:p>
            <a:r>
              <a:rPr lang="en-US" dirty="0" smtClean="0"/>
              <a:t>For </a:t>
            </a:r>
            <a:r>
              <a:rPr lang="en-US" dirty="0"/>
              <a:t>this reason, </a:t>
            </a:r>
            <a:r>
              <a:rPr lang="en-US" dirty="0" err="1"/>
              <a:t>ecocentric</a:t>
            </a:r>
            <a:r>
              <a:rPr lang="en-US" dirty="0"/>
              <a:t> CSR activities, more than any other type of CSR efforts, are not expected to provide business benefits. </a:t>
            </a:r>
            <a:endParaRPr lang="en-US" dirty="0" smtClean="0"/>
          </a:p>
          <a:p>
            <a:r>
              <a:rPr lang="en-US" dirty="0" smtClean="0"/>
              <a:t>Instead</a:t>
            </a:r>
            <a:r>
              <a:rPr lang="en-US" dirty="0"/>
              <a:t>, they reflect an organization's commitment to the environment as the primary core value for conducting business </a:t>
            </a:r>
          </a:p>
        </p:txBody>
      </p:sp>
    </p:spTree>
    <p:extLst>
      <p:ext uri="{BB962C8B-B14F-4D97-AF65-F5344CB8AC3E}">
        <p14:creationId xmlns:p14="http://schemas.microsoft.com/office/powerpoint/2010/main" val="2987920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7" y="34636"/>
            <a:ext cx="9144000" cy="574964"/>
          </a:xfrm>
        </p:spPr>
        <p:txBody>
          <a:bodyPr/>
          <a:lstStyle/>
          <a:p>
            <a:pPr>
              <a:lnSpc>
                <a:spcPct val="100000"/>
              </a:lnSpc>
            </a:pPr>
            <a:r>
              <a:rPr lang="en-GB" sz="3200" b="1" dirty="0">
                <a:effectLst/>
              </a:rPr>
              <a:t>BUILT ENVIRONMENT </a:t>
            </a:r>
            <a:r>
              <a:rPr lang="en-GB" sz="3200" b="1" dirty="0" smtClean="0">
                <a:effectLst/>
              </a:rPr>
              <a:t>PROFESSIONALS</a:t>
            </a:r>
            <a:endParaRPr lang="en-US" sz="3200" dirty="0"/>
          </a:p>
        </p:txBody>
      </p:sp>
      <p:sp>
        <p:nvSpPr>
          <p:cNvPr id="3" name="Content Placeholder 2"/>
          <p:cNvSpPr>
            <a:spLocks noGrp="1"/>
          </p:cNvSpPr>
          <p:nvPr>
            <p:ph idx="1"/>
          </p:nvPr>
        </p:nvSpPr>
        <p:spPr>
          <a:xfrm>
            <a:off x="0" y="914400"/>
            <a:ext cx="8991600" cy="5943600"/>
          </a:xfrm>
        </p:spPr>
        <p:txBody>
          <a:bodyPr>
            <a:normAutofit/>
          </a:bodyPr>
          <a:lstStyle/>
          <a:p>
            <a:r>
              <a:rPr lang="en-GB" b="1" dirty="0" smtClean="0"/>
              <a:t>The concept of PLACE (</a:t>
            </a:r>
            <a:r>
              <a:rPr lang="en-GB" dirty="0" smtClean="0"/>
              <a:t>Planning</a:t>
            </a:r>
            <a:r>
              <a:rPr lang="en-GB" dirty="0"/>
              <a:t>, Landscape, Architecture, Conservation and </a:t>
            </a:r>
            <a:r>
              <a:rPr lang="en-GB" dirty="0" smtClean="0"/>
              <a:t>Engineering), </a:t>
            </a:r>
            <a:r>
              <a:rPr lang="en-GB" dirty="0"/>
              <a:t>Farrell (</a:t>
            </a:r>
            <a:r>
              <a:rPr lang="en-GB" dirty="0" smtClean="0"/>
              <a:t>2014) is </a:t>
            </a:r>
            <a:r>
              <a:rPr lang="en-GB" dirty="0"/>
              <a:t>recognised as a critical way of viewing the built environment and the people who use it</a:t>
            </a:r>
            <a:r>
              <a:rPr lang="en-GB" dirty="0" smtClean="0"/>
              <a:t>.</a:t>
            </a:r>
          </a:p>
          <a:p>
            <a:pPr marL="0" indent="0">
              <a:buNone/>
            </a:pPr>
            <a:r>
              <a:rPr lang="en-GB" b="1" dirty="0"/>
              <a:t>Sustainable Urban Development through Trees and Green Spaces</a:t>
            </a:r>
            <a:endParaRPr lang="en-US" dirty="0"/>
          </a:p>
          <a:p>
            <a:r>
              <a:rPr lang="en-GB" dirty="0"/>
              <a:t>Economic and environmental benefits of trees are often </a:t>
            </a:r>
            <a:r>
              <a:rPr lang="en-GB" dirty="0" smtClean="0"/>
              <a:t>overlooked</a:t>
            </a:r>
          </a:p>
          <a:p>
            <a:r>
              <a:rPr lang="en-GB" dirty="0" smtClean="0"/>
              <a:t>insufficient </a:t>
            </a:r>
            <a:r>
              <a:rPr lang="en-GB" dirty="0"/>
              <a:t>open green spaces for the planting of trees are usually </a:t>
            </a:r>
            <a:endParaRPr lang="en-GB" dirty="0" smtClean="0"/>
          </a:p>
          <a:p>
            <a:r>
              <a:rPr lang="en-GB" dirty="0"/>
              <a:t>The simple habit of deliberate inclusion of trees and green spaces in urban development programs will definitely ensure liveable, sustainable and resilient urban settlements (</a:t>
            </a:r>
            <a:r>
              <a:rPr lang="en-GB" dirty="0" err="1"/>
              <a:t>Ichendu</a:t>
            </a:r>
            <a:r>
              <a:rPr lang="en-GB" dirty="0"/>
              <a:t> </a:t>
            </a:r>
            <a:r>
              <a:rPr lang="en-GB" i="1" dirty="0"/>
              <a:t>et al.</a:t>
            </a:r>
            <a:r>
              <a:rPr lang="en-GB" dirty="0"/>
              <a:t>, 2016</a:t>
            </a:r>
            <a:r>
              <a:rPr lang="en-GB" dirty="0" smtClean="0"/>
              <a:t>).</a:t>
            </a:r>
          </a:p>
        </p:txBody>
      </p:sp>
    </p:spTree>
    <p:extLst>
      <p:ext uri="{BB962C8B-B14F-4D97-AF65-F5344CB8AC3E}">
        <p14:creationId xmlns:p14="http://schemas.microsoft.com/office/powerpoint/2010/main" val="12312437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032"/>
            <a:ext cx="8229600" cy="609600"/>
          </a:xfrm>
        </p:spPr>
        <p:txBody>
          <a:bodyPr/>
          <a:lstStyle/>
          <a:p>
            <a:pPr algn="just">
              <a:lnSpc>
                <a:spcPct val="100000"/>
              </a:lnSpc>
            </a:pPr>
            <a:r>
              <a:rPr lang="en-GB" sz="2400" b="1" dirty="0">
                <a:effectLst/>
              </a:rPr>
              <a:t>BUILT ENVIRONMENT </a:t>
            </a:r>
            <a:r>
              <a:rPr lang="en-GB" sz="2400" b="1" dirty="0" smtClean="0">
                <a:effectLst/>
              </a:rPr>
              <a:t>PROFESSIONALS CONT’D</a:t>
            </a:r>
            <a:endParaRPr lang="en-US" sz="24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996898837"/>
              </p:ext>
            </p:extLst>
          </p:nvPr>
        </p:nvGraphicFramePr>
        <p:xfrm>
          <a:off x="1295400" y="1766041"/>
          <a:ext cx="6210300" cy="4502812"/>
        </p:xfrm>
        <a:graphic>
          <a:graphicData uri="http://schemas.openxmlformats.org/presentationml/2006/ole">
            <mc:AlternateContent xmlns:mc="http://schemas.openxmlformats.org/markup-compatibility/2006">
              <mc:Choice xmlns:v="urn:schemas-microsoft-com:vml" Requires="v">
                <p:oleObj spid="_x0000_s2059" name="Slide" r:id="rId4" imgW="4570532" imgH="3427618" progId="PowerPoint.Slide.12">
                  <p:embed/>
                </p:oleObj>
              </mc:Choice>
              <mc:Fallback>
                <p:oleObj name="Slide" r:id="rId4" imgW="4570532" imgH="3427618" progId="PowerPoint.Slide.12">
                  <p:embed/>
                  <p:pic>
                    <p:nvPicPr>
                      <p:cNvPr id="0" name="Object 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95400" y="1766041"/>
                        <a:ext cx="6210300" cy="4502812"/>
                      </a:xfrm>
                      <a:prstGeom prst="rect">
                        <a:avLst/>
                      </a:prstGeom>
                      <a:noFill/>
                    </p:spPr>
                  </p:pic>
                </p:oleObj>
              </mc:Fallback>
            </mc:AlternateContent>
          </a:graphicData>
        </a:graphic>
      </p:graphicFrame>
      <p:sp>
        <p:nvSpPr>
          <p:cNvPr id="6" name="Rectangle 5"/>
          <p:cNvSpPr/>
          <p:nvPr/>
        </p:nvSpPr>
        <p:spPr>
          <a:xfrm>
            <a:off x="131618" y="6296927"/>
            <a:ext cx="8991600" cy="307777"/>
          </a:xfrm>
          <a:prstGeom prst="rect">
            <a:avLst/>
          </a:prstGeom>
        </p:spPr>
        <p:txBody>
          <a:bodyPr wrap="square">
            <a:spAutoFit/>
          </a:bodyPr>
          <a:lstStyle/>
          <a:p>
            <a:r>
              <a:rPr lang="en-GB" sz="1400" dirty="0"/>
              <a:t>Figure 2: </a:t>
            </a:r>
            <a:r>
              <a:rPr lang="en-GB" sz="1400" dirty="0" err="1"/>
              <a:t>Banham's</a:t>
            </a:r>
            <a:r>
              <a:rPr lang="en-GB" sz="1400" dirty="0"/>
              <a:t> Categorisation </a:t>
            </a:r>
            <a:r>
              <a:rPr lang="en-GB" sz="1400" i="1" dirty="0"/>
              <a:t>Source</a:t>
            </a:r>
            <a:r>
              <a:rPr lang="en-GB" sz="1400" dirty="0"/>
              <a:t> Architecture &amp; </a:t>
            </a:r>
            <a:r>
              <a:rPr lang="en-GB" sz="1400" dirty="0" smtClean="0"/>
              <a:t>Environmentalism Vol</a:t>
            </a:r>
            <a:r>
              <a:rPr lang="en-GB" sz="1400" dirty="0"/>
              <a:t>. 6, Issue 1, 2004</a:t>
            </a:r>
            <a:endParaRPr lang="en-US" sz="1400" dirty="0"/>
          </a:p>
        </p:txBody>
      </p:sp>
      <p:sp>
        <p:nvSpPr>
          <p:cNvPr id="7" name="Rectangle 6"/>
          <p:cNvSpPr/>
          <p:nvPr/>
        </p:nvSpPr>
        <p:spPr>
          <a:xfrm>
            <a:off x="131618" y="838200"/>
            <a:ext cx="8991600" cy="923330"/>
          </a:xfrm>
          <a:prstGeom prst="rect">
            <a:avLst/>
          </a:prstGeom>
        </p:spPr>
        <p:txBody>
          <a:bodyPr wrap="square">
            <a:spAutoFit/>
          </a:bodyPr>
          <a:lstStyle/>
          <a:p>
            <a:r>
              <a:rPr lang="en-GB" dirty="0">
                <a:latin typeface="Times New Roman"/>
                <a:ea typeface="Calibri"/>
              </a:rPr>
              <a:t>The role of Built Environment Professionals need to be communicated every way possible so that both professionals and other stakeholders of the environment especially the lay men (clientele) have a good understanding</a:t>
            </a:r>
            <a:endParaRPr lang="en-US" dirty="0"/>
          </a:p>
        </p:txBody>
      </p:sp>
    </p:spTree>
    <p:extLst>
      <p:ext uri="{BB962C8B-B14F-4D97-AF65-F5344CB8AC3E}">
        <p14:creationId xmlns:p14="http://schemas.microsoft.com/office/powerpoint/2010/main" val="18036095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152400"/>
            <a:ext cx="8229600" cy="1066800"/>
          </a:xfrm>
        </p:spPr>
        <p:txBody>
          <a:bodyPr/>
          <a:lstStyle/>
          <a:p>
            <a:pPr>
              <a:lnSpc>
                <a:spcPct val="100000"/>
              </a:lnSpc>
            </a:pPr>
            <a:r>
              <a:rPr lang="en-GB" sz="3600" b="1" dirty="0" smtClean="0">
                <a:effectLst/>
              </a:rPr>
              <a:t/>
            </a:r>
            <a:br>
              <a:rPr lang="en-GB" sz="3600" b="1" dirty="0" smtClean="0">
                <a:effectLst/>
              </a:rPr>
            </a:br>
            <a:r>
              <a:rPr lang="en-GB" sz="3600" b="1" dirty="0">
                <a:effectLst/>
              </a:rPr>
              <a:t/>
            </a:r>
            <a:br>
              <a:rPr lang="en-GB" sz="3600" b="1" dirty="0">
                <a:effectLst/>
              </a:rPr>
            </a:br>
            <a:r>
              <a:rPr lang="en-GB" sz="3600" b="1" dirty="0" smtClean="0">
                <a:effectLst/>
              </a:rPr>
              <a:t/>
            </a:r>
            <a:br>
              <a:rPr lang="en-GB" sz="3600" b="1" dirty="0" smtClean="0">
                <a:effectLst/>
              </a:rPr>
            </a:br>
            <a:r>
              <a:rPr lang="en-GB" sz="3600" b="1" dirty="0">
                <a:effectLst/>
              </a:rPr>
              <a:t/>
            </a:r>
            <a:br>
              <a:rPr lang="en-GB" sz="3600" b="1" dirty="0">
                <a:effectLst/>
              </a:rPr>
            </a:br>
            <a:r>
              <a:rPr lang="en-GB" sz="3600" b="1" dirty="0" smtClean="0">
                <a:effectLst/>
              </a:rPr>
              <a:t/>
            </a:r>
            <a:br>
              <a:rPr lang="en-GB" sz="3600" b="1" dirty="0" smtClean="0">
                <a:effectLst/>
              </a:rPr>
            </a:br>
            <a:r>
              <a:rPr lang="en-GB" sz="3600" b="1" dirty="0">
                <a:effectLst/>
              </a:rPr>
              <a:t/>
            </a:r>
            <a:br>
              <a:rPr lang="en-GB" sz="3600" b="1" dirty="0">
                <a:effectLst/>
              </a:rPr>
            </a:br>
            <a:r>
              <a:rPr lang="en-GB" sz="3600" b="1" dirty="0" smtClean="0">
                <a:effectLst/>
              </a:rPr>
              <a:t>STAKEHOLDERS</a:t>
            </a:r>
            <a:r>
              <a:rPr lang="en-GB" sz="3600" b="1" dirty="0">
                <a:effectLst/>
              </a:rPr>
              <a:t>’ SYNERGY IN </a:t>
            </a:r>
            <a:r>
              <a:rPr lang="en-GB" sz="3600" b="1" dirty="0" smtClean="0">
                <a:effectLst/>
              </a:rPr>
              <a:t>SUSTAINABILITY</a:t>
            </a:r>
            <a:endParaRPr lang="en-US" sz="3600" dirty="0"/>
          </a:p>
        </p:txBody>
      </p:sp>
      <p:sp>
        <p:nvSpPr>
          <p:cNvPr id="4"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graphicFrame>
        <p:nvGraphicFramePr>
          <p:cNvPr id="5" name="Object 4"/>
          <p:cNvGraphicFramePr>
            <a:graphicFrameLocks noChangeAspect="1"/>
          </p:cNvGraphicFramePr>
          <p:nvPr>
            <p:extLst>
              <p:ext uri="{D42A27DB-BD31-4B8C-83A1-F6EECF244321}">
                <p14:modId xmlns:p14="http://schemas.microsoft.com/office/powerpoint/2010/main" val="893906996"/>
              </p:ext>
            </p:extLst>
          </p:nvPr>
        </p:nvGraphicFramePr>
        <p:xfrm>
          <a:off x="1524000" y="1295400"/>
          <a:ext cx="6477000" cy="4850739"/>
        </p:xfrm>
        <a:graphic>
          <a:graphicData uri="http://schemas.openxmlformats.org/presentationml/2006/ole">
            <mc:AlternateContent xmlns:mc="http://schemas.openxmlformats.org/markup-compatibility/2006">
              <mc:Choice xmlns:v="urn:schemas-microsoft-com:vml" Requires="v">
                <p:oleObj spid="_x0000_s3081" name="Slide" r:id="rId4" imgW="3601132" imgH="2700427" progId="PowerPoint.Slide.12">
                  <p:embed/>
                </p:oleObj>
              </mc:Choice>
              <mc:Fallback>
                <p:oleObj name="Slide" r:id="rId4" imgW="3601132" imgH="2700427" progId="PowerPoint.Slide.12">
                  <p:embed/>
                  <p:pic>
                    <p:nvPicPr>
                      <p:cNvPr id="0" name="Object 1"/>
                      <p:cNvPicPr>
                        <a:picLocks noChangeAspect="1" noChangeArrowheads="1"/>
                      </p:cNvPicPr>
                      <p:nvPr/>
                    </p:nvPicPr>
                    <p:blipFill>
                      <a:blip r:embed="rId5"/>
                      <a:srcRect/>
                      <a:stretch>
                        <a:fillRect/>
                      </a:stretch>
                    </p:blipFill>
                    <p:spPr bwMode="auto">
                      <a:xfrm>
                        <a:off x="1524000" y="1295400"/>
                        <a:ext cx="6477000" cy="4850739"/>
                      </a:xfrm>
                      <a:prstGeom prst="rect">
                        <a:avLst/>
                      </a:prstGeom>
                      <a:noFill/>
                    </p:spPr>
                  </p:pic>
                </p:oleObj>
              </mc:Fallback>
            </mc:AlternateContent>
          </a:graphicData>
        </a:graphic>
      </p:graphicFrame>
      <p:sp>
        <p:nvSpPr>
          <p:cNvPr id="6" name="Rectangle 5"/>
          <p:cNvSpPr/>
          <p:nvPr/>
        </p:nvSpPr>
        <p:spPr>
          <a:xfrm>
            <a:off x="1447800" y="6186377"/>
            <a:ext cx="6553200" cy="369332"/>
          </a:xfrm>
          <a:prstGeom prst="rect">
            <a:avLst/>
          </a:prstGeom>
        </p:spPr>
        <p:txBody>
          <a:bodyPr wrap="square">
            <a:spAutoFit/>
          </a:bodyPr>
          <a:lstStyle/>
          <a:p>
            <a:r>
              <a:rPr lang="en-GB" dirty="0"/>
              <a:t>Figure 3: stakeholders’ synergy in promoting </a:t>
            </a:r>
            <a:r>
              <a:rPr lang="en-GB" dirty="0" err="1"/>
              <a:t>ecocentric</a:t>
            </a:r>
            <a:r>
              <a:rPr lang="en-GB" dirty="0"/>
              <a:t> values</a:t>
            </a:r>
            <a:endParaRPr lang="en-US" dirty="0"/>
          </a:p>
        </p:txBody>
      </p:sp>
    </p:spTree>
    <p:extLst>
      <p:ext uri="{BB962C8B-B14F-4D97-AF65-F5344CB8AC3E}">
        <p14:creationId xmlns:p14="http://schemas.microsoft.com/office/powerpoint/2010/main" val="37191947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677400" cy="685800"/>
          </a:xfrm>
        </p:spPr>
        <p:txBody>
          <a:bodyPr/>
          <a:lstStyle/>
          <a:p>
            <a:pPr algn="l">
              <a:lnSpc>
                <a:spcPct val="100000"/>
              </a:lnSpc>
            </a:pPr>
            <a:r>
              <a:rPr lang="en-GB" sz="3200" b="1" dirty="0">
                <a:effectLst/>
              </a:rPr>
              <a:t>CONCLUSIONS </a:t>
            </a:r>
            <a:r>
              <a:rPr lang="en-GB" sz="3200" b="1" dirty="0" smtClean="0">
                <a:effectLst/>
              </a:rPr>
              <a:t>AND </a:t>
            </a:r>
            <a:r>
              <a:rPr lang="en-GB" sz="3200" b="1" dirty="0">
                <a:effectLst/>
              </a:rPr>
              <a:t> </a:t>
            </a:r>
            <a:r>
              <a:rPr lang="en-GB" sz="3200" b="1" dirty="0" smtClean="0">
                <a:effectLst/>
              </a:rPr>
              <a:t>RECOMMENDATIONS</a:t>
            </a:r>
            <a:endParaRPr lang="en-US" sz="3600" dirty="0"/>
          </a:p>
        </p:txBody>
      </p:sp>
      <p:sp>
        <p:nvSpPr>
          <p:cNvPr id="3" name="Content Placeholder 2"/>
          <p:cNvSpPr>
            <a:spLocks noGrp="1"/>
          </p:cNvSpPr>
          <p:nvPr>
            <p:ph idx="1"/>
          </p:nvPr>
        </p:nvSpPr>
        <p:spPr>
          <a:xfrm>
            <a:off x="152400" y="914400"/>
            <a:ext cx="8839200" cy="5715000"/>
          </a:xfrm>
        </p:spPr>
        <p:txBody>
          <a:bodyPr>
            <a:normAutofit fontScale="77500" lnSpcReduction="20000"/>
          </a:bodyPr>
          <a:lstStyle/>
          <a:p>
            <a:pPr marL="0" indent="0">
              <a:buNone/>
            </a:pPr>
            <a:r>
              <a:rPr lang="en-GB" dirty="0"/>
              <a:t>A well informed society will no doubt be a well equipped society. Information is power. All stakeholders of the environment must learn to adopt and adapt EE as a basic tool in actualizing realization of a deeper </a:t>
            </a:r>
            <a:r>
              <a:rPr lang="en-GB" dirty="0" err="1"/>
              <a:t>ecocentric</a:t>
            </a:r>
            <a:r>
              <a:rPr lang="en-GB" dirty="0"/>
              <a:t> relationship with nature which relies on the achievement of a deeper relationship with our own built environment. We all need to stay connected to nature</a:t>
            </a:r>
            <a:r>
              <a:rPr lang="en-GB" dirty="0" smtClean="0"/>
              <a:t>.</a:t>
            </a:r>
          </a:p>
          <a:p>
            <a:pPr marL="0" indent="0">
              <a:buNone/>
            </a:pPr>
            <a:endParaRPr lang="en-GB" dirty="0" smtClean="0"/>
          </a:p>
          <a:p>
            <a:pPr marL="0" indent="0">
              <a:buNone/>
            </a:pPr>
            <a:r>
              <a:rPr lang="en-GB" dirty="0" smtClean="0"/>
              <a:t>The </a:t>
            </a:r>
            <a:r>
              <a:rPr lang="en-GB" dirty="0"/>
              <a:t>following recommendations can help the built environment professionals</a:t>
            </a:r>
            <a:r>
              <a:rPr lang="en-GB" dirty="0" smtClean="0"/>
              <a:t>:</a:t>
            </a:r>
            <a:endParaRPr lang="en-US" dirty="0" smtClean="0"/>
          </a:p>
          <a:p>
            <a:pPr lvl="0"/>
            <a:r>
              <a:rPr lang="en-US" dirty="0" smtClean="0"/>
              <a:t>Establish </a:t>
            </a:r>
            <a:r>
              <a:rPr lang="en-US" dirty="0"/>
              <a:t>environment clubs in schools at all levels both formal and informal </a:t>
            </a:r>
            <a:r>
              <a:rPr lang="en-US" dirty="0" smtClean="0"/>
              <a:t>institutions</a:t>
            </a:r>
          </a:p>
          <a:p>
            <a:pPr lvl="0"/>
            <a:endParaRPr lang="en-US" dirty="0"/>
          </a:p>
          <a:p>
            <a:pPr lvl="0"/>
            <a:r>
              <a:rPr lang="en-US" dirty="0"/>
              <a:t>Incorporate Public speaking skills in built environment courses (</a:t>
            </a:r>
            <a:r>
              <a:rPr lang="en-US" dirty="0" err="1"/>
              <a:t>e.g</a:t>
            </a:r>
            <a:r>
              <a:rPr lang="en-US" dirty="0"/>
              <a:t>, architecture</a:t>
            </a:r>
            <a:r>
              <a:rPr lang="en-US" dirty="0" smtClean="0"/>
              <a:t>)</a:t>
            </a:r>
          </a:p>
          <a:p>
            <a:pPr lvl="0"/>
            <a:endParaRPr lang="en-US" dirty="0"/>
          </a:p>
          <a:p>
            <a:pPr lvl="0"/>
            <a:r>
              <a:rPr lang="en-US" dirty="0"/>
              <a:t>Incorporate Rural extension training skills in built environment courses (</a:t>
            </a:r>
            <a:r>
              <a:rPr lang="en-US" dirty="0" err="1"/>
              <a:t>e.g</a:t>
            </a:r>
            <a:r>
              <a:rPr lang="en-US" dirty="0"/>
              <a:t> urban planning</a:t>
            </a:r>
            <a:r>
              <a:rPr lang="en-US" dirty="0" smtClean="0"/>
              <a:t>)</a:t>
            </a:r>
          </a:p>
          <a:p>
            <a:pPr lvl="0"/>
            <a:endParaRPr lang="en-US" dirty="0"/>
          </a:p>
          <a:p>
            <a:pPr lvl="0"/>
            <a:r>
              <a:rPr lang="en-US" dirty="0" smtClean="0"/>
              <a:t>Occasionally</a:t>
            </a:r>
            <a:r>
              <a:rPr lang="en-US" dirty="0"/>
              <a:t>, short skits could be acted and projected by the visual broadcast media </a:t>
            </a:r>
            <a:r>
              <a:rPr lang="en-US" dirty="0" err="1"/>
              <a:t>e.g</a:t>
            </a:r>
            <a:r>
              <a:rPr lang="en-US" dirty="0"/>
              <a:t> highlighting the benefits of tree planting and conservation of the </a:t>
            </a:r>
            <a:r>
              <a:rPr lang="en-US" dirty="0" smtClean="0"/>
              <a:t>environment</a:t>
            </a:r>
            <a:endParaRPr lang="en-US" dirty="0"/>
          </a:p>
        </p:txBody>
      </p:sp>
    </p:spTree>
    <p:extLst>
      <p:ext uri="{BB962C8B-B14F-4D97-AF65-F5344CB8AC3E}">
        <p14:creationId xmlns:p14="http://schemas.microsoft.com/office/powerpoint/2010/main" val="4889717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8393"/>
            <a:ext cx="8229600" cy="685800"/>
          </a:xfrm>
        </p:spPr>
        <p:txBody>
          <a:bodyPr/>
          <a:lstStyle/>
          <a:p>
            <a:r>
              <a:rPr lang="en-US" sz="3200" dirty="0" smtClean="0"/>
              <a:t>RECOMMENDATIONS CONT’D</a:t>
            </a:r>
            <a:endParaRPr lang="en-US" sz="3200" dirty="0"/>
          </a:p>
        </p:txBody>
      </p:sp>
      <p:sp>
        <p:nvSpPr>
          <p:cNvPr id="3" name="Content Placeholder 2"/>
          <p:cNvSpPr>
            <a:spLocks noGrp="1"/>
          </p:cNvSpPr>
          <p:nvPr>
            <p:ph idx="1"/>
          </p:nvPr>
        </p:nvSpPr>
        <p:spPr>
          <a:xfrm>
            <a:off x="381000" y="762000"/>
            <a:ext cx="8763000" cy="5867400"/>
          </a:xfrm>
        </p:spPr>
        <p:txBody>
          <a:bodyPr>
            <a:normAutofit fontScale="70000" lnSpcReduction="20000"/>
          </a:bodyPr>
          <a:lstStyle/>
          <a:p>
            <a:pPr lvl="0"/>
            <a:r>
              <a:rPr lang="en-US" dirty="0"/>
              <a:t>Set up community radio stations and programs that communicate in local dialects to guide infrastructural development in fast developing rural towns and prevent future problems</a:t>
            </a:r>
          </a:p>
          <a:p>
            <a:endParaRPr lang="en-US" dirty="0" smtClean="0"/>
          </a:p>
          <a:p>
            <a:r>
              <a:rPr lang="en-US" dirty="0" smtClean="0"/>
              <a:t>Extension </a:t>
            </a:r>
            <a:r>
              <a:rPr lang="en-US" dirty="0"/>
              <a:t>programs and sensitization should be done often in fast developing rural towns</a:t>
            </a:r>
          </a:p>
          <a:p>
            <a:pPr lvl="0"/>
            <a:endParaRPr lang="en-US" dirty="0" smtClean="0"/>
          </a:p>
          <a:p>
            <a:pPr lvl="0"/>
            <a:r>
              <a:rPr lang="en-US" dirty="0" smtClean="0"/>
              <a:t>Pamphlets</a:t>
            </a:r>
            <a:r>
              <a:rPr lang="en-US" dirty="0"/>
              <a:t>, stickers and other visual pictorial representations of a safe built environment can be made available to individuals, households and local communities</a:t>
            </a:r>
          </a:p>
          <a:p>
            <a:endParaRPr lang="en-US" dirty="0" smtClean="0"/>
          </a:p>
          <a:p>
            <a:r>
              <a:rPr lang="en-US" dirty="0" smtClean="0"/>
              <a:t>Partnership </a:t>
            </a:r>
            <a:r>
              <a:rPr lang="en-US" dirty="0"/>
              <a:t>with ongoing programs on media environment advocacy</a:t>
            </a:r>
          </a:p>
          <a:p>
            <a:pPr lvl="0"/>
            <a:endParaRPr lang="en-US" dirty="0" smtClean="0"/>
          </a:p>
          <a:p>
            <a:pPr lvl="0"/>
            <a:r>
              <a:rPr lang="en-US" dirty="0" smtClean="0"/>
              <a:t>The </a:t>
            </a:r>
            <a:r>
              <a:rPr lang="en-US" dirty="0"/>
              <a:t>statutory bodies responsible for building/development project approvals </a:t>
            </a:r>
            <a:r>
              <a:rPr lang="en-US" dirty="0" smtClean="0"/>
              <a:t>should </a:t>
            </a:r>
            <a:r>
              <a:rPr lang="en-US" dirty="0"/>
              <a:t>make strong policies to include tree planting and provision of green spaces as key criteria for building/property development design </a:t>
            </a:r>
            <a:r>
              <a:rPr lang="en-US" dirty="0" smtClean="0"/>
              <a:t>approvals</a:t>
            </a:r>
          </a:p>
          <a:p>
            <a:pPr lvl="0"/>
            <a:endParaRPr lang="en-US" dirty="0" smtClean="0"/>
          </a:p>
          <a:p>
            <a:pPr lvl="0"/>
            <a:r>
              <a:rPr lang="en-GB" dirty="0" smtClean="0"/>
              <a:t>Firms </a:t>
            </a:r>
            <a:r>
              <a:rPr lang="en-GB" dirty="0"/>
              <a:t>should promote only </a:t>
            </a:r>
            <a:r>
              <a:rPr lang="en-GB" dirty="0" err="1"/>
              <a:t>ecocentric</a:t>
            </a:r>
            <a:r>
              <a:rPr lang="en-GB" dirty="0"/>
              <a:t> based CSR e.g. Banks should only approve loans for structures after they confirm it meets set standards that preserve the environment</a:t>
            </a:r>
            <a:r>
              <a:rPr lang="en-GB" dirty="0" smtClean="0"/>
              <a:t>.</a:t>
            </a:r>
          </a:p>
          <a:p>
            <a:pPr lvl="0"/>
            <a:endParaRPr lang="en-US" dirty="0"/>
          </a:p>
          <a:p>
            <a:pPr lvl="0"/>
            <a:r>
              <a:rPr lang="en-GB" dirty="0"/>
              <a:t>Finally community policing by everyone should be encouraged by all built environment professionals to ensure all stakeholder categories help in actualizing an </a:t>
            </a:r>
            <a:r>
              <a:rPr lang="en-GB" dirty="0" err="1"/>
              <a:t>ecocentric</a:t>
            </a:r>
            <a:r>
              <a:rPr lang="en-GB" dirty="0"/>
              <a:t> society.</a:t>
            </a:r>
            <a:endParaRPr lang="en-US" dirty="0"/>
          </a:p>
          <a:p>
            <a:endParaRPr lang="en-US" dirty="0"/>
          </a:p>
        </p:txBody>
      </p:sp>
    </p:spTree>
    <p:extLst>
      <p:ext uri="{BB962C8B-B14F-4D97-AF65-F5344CB8AC3E}">
        <p14:creationId xmlns:p14="http://schemas.microsoft.com/office/powerpoint/2010/main" val="20592868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FOR LISTENING</a:t>
            </a:r>
            <a:endParaRPr lang="en-US" dirty="0"/>
          </a:p>
        </p:txBody>
      </p:sp>
      <p:sp>
        <p:nvSpPr>
          <p:cNvPr id="3" name="Content Placeholder 2"/>
          <p:cNvSpPr>
            <a:spLocks noGrp="1"/>
          </p:cNvSpPr>
          <p:nvPr>
            <p:ph idx="1"/>
          </p:nvPr>
        </p:nvSpPr>
        <p:spPr/>
        <p:txBody>
          <a:bodyPr>
            <a:normAutofit/>
          </a:bodyPr>
          <a:lstStyle/>
          <a:p>
            <a:pPr marL="0" indent="0" algn="ctr">
              <a:buNone/>
            </a:pPr>
            <a:r>
              <a:rPr lang="en-US" sz="13800" dirty="0" smtClean="0">
                <a:solidFill>
                  <a:srgbClr val="FF0000"/>
                </a:solidFill>
              </a:rPr>
              <a:t>THANK YOU</a:t>
            </a:r>
            <a:endParaRPr lang="en-US" sz="13800" dirty="0">
              <a:solidFill>
                <a:srgbClr val="FF0000"/>
              </a:solidFill>
            </a:endParaRPr>
          </a:p>
        </p:txBody>
      </p:sp>
    </p:spTree>
    <p:extLst>
      <p:ext uri="{BB962C8B-B14F-4D97-AF65-F5344CB8AC3E}">
        <p14:creationId xmlns:p14="http://schemas.microsoft.com/office/powerpoint/2010/main" val="23494507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Executive</Template>
  <TotalTime>149</TotalTime>
  <Words>1095</Words>
  <Application>Microsoft Office PowerPoint</Application>
  <PresentationFormat>On-screen Show (4:3)</PresentationFormat>
  <Paragraphs>108</Paragraphs>
  <Slides>15</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17" baseType="lpstr">
      <vt:lpstr>Executive</vt:lpstr>
      <vt:lpstr>Slide</vt:lpstr>
      <vt:lpstr>PROMOTING ECOCENTRIC OVER ANTHROPOCENTRIC VALUES IN A BUILT ENVIRONMENT THROUGH ENVIRONMENTAL EDUCATION </vt:lpstr>
      <vt:lpstr>PowerPoint Presentation</vt:lpstr>
      <vt:lpstr>INTRODUCTION </vt:lpstr>
      <vt:lpstr>INTRODUCTION CONT’D</vt:lpstr>
      <vt:lpstr>DEFINITION OF KEY THEMES</vt:lpstr>
      <vt:lpstr>ENVIRONMENTAL EDUCATION (EE) </vt:lpstr>
      <vt:lpstr>ROLES OF STAKEHOLDERS WHO PROFFER EE</vt:lpstr>
      <vt:lpstr>ANALYSIS OF BROADCAST MEDIA STATIONS THAT PROMOTE  ENVIRONMENTAL EDUCATION IN PORT HARCOURT</vt:lpstr>
      <vt:lpstr>UNDERSTANDING CORPORATE SOCIAL RESPONSIBILITY (CSR) – ECOCENTRIC CSR AS A TOOL FOR PROFESSIONALS</vt:lpstr>
      <vt:lpstr>BUILT ENVIRONMENT PROFESSIONALS</vt:lpstr>
      <vt:lpstr>BUILT ENVIRONMENT PROFESSIONALS CONT’D</vt:lpstr>
      <vt:lpstr>      STAKEHOLDERS’ SYNERGY IN SUSTAINABILITY</vt:lpstr>
      <vt:lpstr>CONCLUSIONS AND  RECOMMENDATIONS</vt:lpstr>
      <vt:lpstr>RECOMMENDATIONS CONT’D</vt:lpstr>
      <vt:lpstr>FOR LISTENING</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PROMOTING ECOCENTRIC OVER ANTHROPOCENTRIC VALUES IN A BUILT ENVIRONMENT THROUGH ENVIRONMENTAL EDUCATION</dc:title>
  <dc:creator>ALPHANSO OKIAKPE</dc:creator>
  <cp:lastModifiedBy>Afro</cp:lastModifiedBy>
  <cp:revision>13</cp:revision>
  <dcterms:created xsi:type="dcterms:W3CDTF">2017-07-06T10:01:27Z</dcterms:created>
  <dcterms:modified xsi:type="dcterms:W3CDTF">2019-06-21T23:14:30Z</dcterms:modified>
</cp:coreProperties>
</file>